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7"/>
    <p:restoredTop sz="93981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0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435" tIns="45717" rIns="91435" bIns="45717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lIns="91435" tIns="45717" rIns="91435" bIns="45717"/>
          <a:lstStyle/>
          <a:p>
            <a:fld id="{B7D0C9C3-9C34-4707-BB37-AD785BB16E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5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rgbClr val="FFFFFF"/>
                </a:solidFill>
                <a:latin typeface="+mj-lt"/>
              </a:rPr>
              <a:t>Future CEOS Chairs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19-20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8AD0B-D86E-4697-A196-7CADD58D2A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3D00-9A0C-4CB0-ADA7-2F4AC35DEF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sz="2800" b="1" dirty="0"/>
              <a:t>Future CEOS Chairs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8C3254-43E8-4D8D-9B30-C7C75274F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33" b="2530"/>
          <a:stretch/>
        </p:blipFill>
        <p:spPr>
          <a:xfrm>
            <a:off x="-9878" y="1492857"/>
            <a:ext cx="9153878" cy="429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779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1" y="1187970"/>
          <a:ext cx="8915399" cy="556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83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Venue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Host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Venue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Host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st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1984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Washington</a:t>
                      </a:r>
                      <a:r>
                        <a:rPr lang="en-US" sz="1100" b="1" baseline="0" dirty="0">
                          <a:solidFill>
                            <a:srgbClr val="99FF33"/>
                          </a:solidFill>
                        </a:rPr>
                        <a:t> DC, USA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NOAA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17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2003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Colorado</a:t>
                      </a:r>
                      <a:r>
                        <a:rPr lang="en-US" sz="1100" b="1" baseline="0" dirty="0">
                          <a:solidFill>
                            <a:srgbClr val="99FF33"/>
                          </a:solidFill>
                        </a:rPr>
                        <a:t> Springs, USA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NOAA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nd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1986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rgbClr val="FFFFFF"/>
                          </a:solidFill>
                        </a:rPr>
                        <a:t>Frascati</a:t>
                      </a:r>
                      <a:r>
                        <a:rPr lang="en-US" sz="1100" b="1" baseline="0" dirty="0">
                          <a:solidFill>
                            <a:srgbClr val="FFFFFF"/>
                          </a:solidFill>
                        </a:rPr>
                        <a:t>, Italy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ESA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18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2004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Beijing, China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NRSCC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3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rd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1988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Ottawa, Canada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CSA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2005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London, UK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BNSC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4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1990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99FF33"/>
                          </a:solidFill>
                        </a:rPr>
                        <a:t>Sao Jose dos Campos, Brazil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INPE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2006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Buenos Aires, Argentina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CONAE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5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1991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Washington</a:t>
                      </a:r>
                      <a:r>
                        <a:rPr lang="en-US" sz="1100" b="1" baseline="0" dirty="0">
                          <a:solidFill>
                            <a:srgbClr val="99FF33"/>
                          </a:solidFill>
                        </a:rPr>
                        <a:t> DC, USA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NASA/NOAA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21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st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2007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Kona, Hawaii, USA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USGS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1992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London, UK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BNSC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22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nd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2008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George,</a:t>
                      </a:r>
                      <a:r>
                        <a:rPr lang="en-US" sz="1100" b="1" baseline="0" dirty="0">
                          <a:solidFill>
                            <a:srgbClr val="FFFFFF"/>
                          </a:solidFill>
                        </a:rPr>
                        <a:t> South Africa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CSIR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7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1993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Tsukuba, Japan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9999FF"/>
                          </a:solidFill>
                        </a:rPr>
                        <a:t>MEXT/NASDA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23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rd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2009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rgbClr val="9999FF"/>
                          </a:solidFill>
                        </a:rPr>
                        <a:t>Phuket</a:t>
                      </a:r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,</a:t>
                      </a:r>
                      <a:r>
                        <a:rPr lang="en-US" sz="1100" b="1" baseline="0" dirty="0">
                          <a:solidFill>
                            <a:srgbClr val="9999FF"/>
                          </a:solidFill>
                        </a:rPr>
                        <a:t> Thailand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GISTDA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8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1994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Berlin, Germany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DARA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24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Rio de Janeiro, Brazil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INPE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9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1995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Montreal, Canada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CSA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25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2011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Lucca, Italy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ASI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10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1996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Canberra, Australia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CSIRO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26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2012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Bangalore, India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ISRO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11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1997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Toulouse, France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CNES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27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2013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Montreal,</a:t>
                      </a:r>
                      <a:r>
                        <a:rPr lang="en-US" sz="1100" b="1" baseline="0" dirty="0">
                          <a:solidFill>
                            <a:srgbClr val="99FF33"/>
                          </a:solidFill>
                        </a:rPr>
                        <a:t> Canada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CSA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12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1998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Bangalore, India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ISRO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en-US" sz="1100" b="1" kern="1200" baseline="300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 err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Trömso</a:t>
                      </a:r>
                      <a:r>
                        <a:rPr lang="en-US" sz="11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, Norway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EUMETSAT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13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1999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Stockholm, Sweden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EUMETSAT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29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</a:rPr>
                        <a:t>th</a:t>
                      </a:r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Kyoto, Japan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99FF"/>
                          </a:solidFill>
                        </a:rPr>
                        <a:t>JAXA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14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Rio de Janeiro, Brazil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INPE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100" b="1" kern="1200" baseline="300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Brisbane, Australia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100" b="1" kern="12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</a:rPr>
                        <a:t>CSIRO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r" defTabSz="457200">
                        <a:spcBef>
                          <a:spcPts val="600"/>
                        </a:spcBef>
                      </a:pPr>
                      <a:r>
                        <a:rPr lang="en-US" sz="1100" b="1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15</a:t>
                      </a:r>
                      <a:r>
                        <a:rPr lang="en-US" sz="1100" b="1" baseline="3000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th</a:t>
                      </a:r>
                      <a:r>
                        <a:rPr lang="en-US" sz="1100" b="1" baseline="0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endParaRPr lang="en-US" sz="1100" b="1" dirty="0">
                        <a:solidFill>
                          <a:srgbClr val="9999FF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spcBef>
                          <a:spcPts val="600"/>
                        </a:spcBef>
                      </a:pPr>
                      <a:r>
                        <a:rPr lang="en-US" sz="1100" b="1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2001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spcBef>
                          <a:spcPts val="600"/>
                        </a:spcBef>
                      </a:pPr>
                      <a:r>
                        <a:rPr lang="en-US" sz="1100" b="1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Kyoto, Japan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spcBef>
                          <a:spcPts val="600"/>
                        </a:spcBef>
                      </a:pPr>
                      <a:r>
                        <a:rPr lang="en-US" sz="1100" b="1" dirty="0">
                          <a:solidFill>
                            <a:srgbClr val="9999FF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MEXT/NASDA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31</a:t>
                      </a:r>
                      <a:r>
                        <a:rPr lang="en-US" sz="1100" b="1" baseline="30000" dirty="0">
                          <a:solidFill>
                            <a:srgbClr val="99FF33"/>
                          </a:solidFill>
                        </a:rPr>
                        <a:t>st</a:t>
                      </a:r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2017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Rapid</a:t>
                      </a:r>
                      <a:r>
                        <a:rPr lang="en-US" sz="1100" b="1" baseline="0" dirty="0">
                          <a:solidFill>
                            <a:srgbClr val="99FF33"/>
                          </a:solidFill>
                        </a:rPr>
                        <a:t> City, United States</a:t>
                      </a:r>
                      <a:endParaRPr lang="en-US" sz="11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rgbClr val="99FF33"/>
                          </a:solidFill>
                        </a:rPr>
                        <a:t>USGS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16</a:t>
                      </a:r>
                      <a:r>
                        <a:rPr lang="en-US" sz="1100" b="1" baseline="30000" dirty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2002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rgbClr val="FFFFFF"/>
                          </a:solidFill>
                        </a:rPr>
                        <a:t>Frascati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,</a:t>
                      </a:r>
                      <a:r>
                        <a:rPr lang="en-US" sz="1100" b="1" baseline="0" dirty="0">
                          <a:solidFill>
                            <a:srgbClr val="FFFFFF"/>
                          </a:solidFill>
                        </a:rPr>
                        <a:t> Italy</a:t>
                      </a:r>
                      <a:endParaRPr lang="en-US" sz="1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ESA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rgbClr val="FFFFFF"/>
                          </a:solidFill>
                        </a:rPr>
                        <a:t>32</a:t>
                      </a:r>
                      <a:r>
                        <a:rPr lang="en-AU" sz="1050" b="1" baseline="30000" dirty="0">
                          <a:solidFill>
                            <a:srgbClr val="FFFFFF"/>
                          </a:solidFill>
                        </a:rPr>
                        <a:t>nd</a:t>
                      </a:r>
                      <a:endParaRPr lang="en-AU" sz="105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rgbClr val="FFFFFF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rgbClr val="FFFFFF"/>
                          </a:solidFill>
                        </a:rPr>
                        <a:t>Brussels, Belgium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rgbClr val="FFFFFF"/>
                          </a:solidFill>
                        </a:rPr>
                        <a:t>COM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Shape 11"/>
          <p:cNvSpPr/>
          <p:nvPr/>
        </p:nvSpPr>
        <p:spPr>
          <a:xfrm>
            <a:off x="1879600" y="76200"/>
            <a:ext cx="55118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Plenaries 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99FF33"/>
                </a:solidFill>
                <a:latin typeface="Arial Bold"/>
                <a:ea typeface="Arial Bold"/>
                <a:cs typeface="Arial Bold"/>
                <a:sym typeface="Arial Bold"/>
              </a:rPr>
              <a:t>Americas =  12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Europe/Africa =  11*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9999FF"/>
                </a:solidFill>
                <a:latin typeface="Arial Bold"/>
                <a:ea typeface="Arial Bold"/>
                <a:cs typeface="Arial Bold"/>
                <a:sym typeface="Arial Bold"/>
              </a:rPr>
              <a:t>Asia/Australia =  9</a:t>
            </a:r>
          </a:p>
        </p:txBody>
      </p:sp>
    </p:spTree>
    <p:extLst>
      <p:ext uri="{BB962C8B-B14F-4D97-AF65-F5344CB8AC3E}">
        <p14:creationId xmlns:p14="http://schemas.microsoft.com/office/powerpoint/2010/main" val="8056435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1600200" y="1220021"/>
          <a:ext cx="5334000" cy="4632376"/>
        </p:xfrm>
        <a:graphic>
          <a:graphicData uri="http://schemas.openxmlformats.org/drawingml/2006/table">
            <a:tbl>
              <a:tblPr firstRow="1" band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569"/>
                          </a:solidFill>
                        </a:rPr>
                        <a:t>2-Year</a:t>
                      </a:r>
                      <a:r>
                        <a:rPr lang="en-US" sz="1050" b="1" baseline="0" dirty="0">
                          <a:solidFill>
                            <a:srgbClr val="002569"/>
                          </a:solidFill>
                        </a:rPr>
                        <a:t> Term</a:t>
                      </a:r>
                      <a:endParaRPr lang="en-US" sz="1050" b="1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569"/>
                          </a:solidFill>
                        </a:rPr>
                        <a:t>Agency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569"/>
                          </a:solidFill>
                        </a:rPr>
                        <a:t>Country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 b="1">
                          <a:solidFill>
                            <a:schemeClr val="lt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endParaRPr lang="en-US" sz="700" b="0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1996-1998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CSIRO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Australia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1998-1999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NOAA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United States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1999-2001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CNES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France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2001-2003*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EUMETSAT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Europe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0025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2003-2005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JAXA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Japan</a:t>
                      </a:r>
                      <a:endParaRPr lang="en-US" sz="1100" b="1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2005-2007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ESA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Europe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2007-2009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NOAA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United</a:t>
                      </a:r>
                      <a:r>
                        <a:rPr lang="en-US" sz="1200" b="1" baseline="0" dirty="0">
                          <a:solidFill>
                            <a:srgbClr val="99FF33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2009-2011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JAXA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Japan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2011-2013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NASA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United</a:t>
                      </a:r>
                      <a:r>
                        <a:rPr lang="en-US" sz="1200" b="1" baseline="0" dirty="0">
                          <a:solidFill>
                            <a:srgbClr val="99FF33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2013-2015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CNES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France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5B5B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2015-2017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ESA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</a:rPr>
                        <a:t>Europe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rgbClr val="5B5B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2017-2019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NOAA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FF33"/>
                          </a:solidFill>
                        </a:rPr>
                        <a:t>United States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884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2019-2021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CSIRO/GA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9999FF"/>
                          </a:solidFill>
                        </a:rPr>
                        <a:t>Australia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dk1"/>
                          </a:solidFill>
                          <a:latin typeface="Arial"/>
                          <a:sym typeface="Calibri"/>
                        </a:defRPr>
                      </a:lvl9pPr>
                    </a:lstStyle>
                    <a:p>
                      <a:endParaRPr lang="en-US" sz="7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" name="Shape 14"/>
          <p:cNvSpPr txBox="1">
            <a:spLocks/>
          </p:cNvSpPr>
          <p:nvPr/>
        </p:nvSpPr>
        <p:spPr>
          <a:xfrm>
            <a:off x="7239000" y="660146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defPPr>
              <a:defRPr lang="en-US"/>
            </a:defPPr>
            <a:lvl1pPr algn="r" rtl="0" fontAlgn="base">
              <a:spcBef>
                <a:spcPts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smtClean="0">
                <a:latin typeface="Calibri" panose="020F0502020204030204" pitchFamily="34" charset="0"/>
              </a:rPr>
              <a:pPr/>
              <a:t>4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6400800"/>
            <a:ext cx="85344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*2001 – </a:t>
            </a:r>
            <a:r>
              <a:rPr kumimoji="0" lang="en-US" sz="1200" b="0" i="1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ad</a:t>
            </a:r>
            <a:r>
              <a:rPr kumimoji="0" lang="en-US" sz="1200" b="0" i="1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hoc</a:t>
            </a:r>
            <a:r>
              <a:rPr kumimoji="0" lang="en-US" sz="12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SIT replaced by standing SIT, approved SIT </a:t>
            </a:r>
            <a:r>
              <a:rPr kumimoji="0" lang="en-US" sz="1200" b="0" i="0" u="none" strike="noStrike" cap="none" spc="0" normalizeH="0" dirty="0" err="1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ToRs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Shape 11"/>
          <p:cNvSpPr/>
          <p:nvPr/>
        </p:nvSpPr>
        <p:spPr>
          <a:xfrm>
            <a:off x="1870075" y="53974"/>
            <a:ext cx="5368925" cy="1012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SIT Chair Agencies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99FF33"/>
                </a:solidFill>
                <a:latin typeface="Arial Bold"/>
                <a:ea typeface="Arial Bold"/>
                <a:cs typeface="Arial Bold"/>
                <a:sym typeface="Arial Bold"/>
              </a:rPr>
              <a:t>Americas =  4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Europe/Africa =  5</a:t>
            </a:r>
          </a:p>
          <a:p>
            <a:pPr lvl="0" algn="r" defTabSz="914400">
              <a:defRPr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9999FF"/>
                </a:solidFill>
                <a:latin typeface="Arial Bold"/>
                <a:ea typeface="Arial Bold"/>
                <a:cs typeface="Arial Bold"/>
                <a:sym typeface="Arial Bold"/>
              </a:rPr>
              <a:t>Asia/Australia =  4*</a:t>
            </a:r>
          </a:p>
        </p:txBody>
      </p:sp>
    </p:spTree>
    <p:extLst>
      <p:ext uri="{BB962C8B-B14F-4D97-AF65-F5344CB8AC3E}">
        <p14:creationId xmlns:p14="http://schemas.microsoft.com/office/powerpoint/2010/main" val="85885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879600" y="330200"/>
            <a:ext cx="5943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Members and Associates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27921"/>
            <a:ext cx="480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MEMBERS - 32</a:t>
            </a:r>
          </a:p>
          <a:p>
            <a:r>
              <a:rPr lang="en-US" sz="900" dirty="0">
                <a:solidFill>
                  <a:schemeClr val="bg1"/>
                </a:solidFill>
              </a:rPr>
              <a:t>Agenzia Spaziale Italiana (ASI)</a:t>
            </a:r>
          </a:p>
          <a:p>
            <a:r>
              <a:rPr lang="en-US" sz="900" dirty="0">
                <a:solidFill>
                  <a:schemeClr val="bg1"/>
                </a:solidFill>
              </a:rPr>
              <a:t>Canadian Space Agency (CSA)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Centre National </a:t>
            </a:r>
            <a:r>
              <a:rPr lang="en-US" sz="900" dirty="0" err="1">
                <a:solidFill>
                  <a:schemeClr val="bg1"/>
                </a:solidFill>
              </a:rPr>
              <a:t>d’Etudes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Spatiales</a:t>
            </a:r>
            <a:r>
              <a:rPr lang="en-US" sz="900" dirty="0">
                <a:solidFill>
                  <a:schemeClr val="bg1"/>
                </a:solidFill>
              </a:rPr>
              <a:t> (CNES), France</a:t>
            </a:r>
          </a:p>
          <a:p>
            <a:r>
              <a:rPr lang="en-US" sz="900" dirty="0">
                <a:solidFill>
                  <a:schemeClr val="bg1"/>
                </a:solidFill>
              </a:rPr>
              <a:t>Centro para </a:t>
            </a:r>
            <a:r>
              <a:rPr lang="en-US" sz="900" dirty="0" err="1">
                <a:solidFill>
                  <a:schemeClr val="bg1"/>
                </a:solidFill>
              </a:rPr>
              <a:t>Desarrollo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Tecnólogico</a:t>
            </a:r>
            <a:r>
              <a:rPr lang="en-US" sz="900" dirty="0">
                <a:solidFill>
                  <a:schemeClr val="bg1"/>
                </a:solidFill>
              </a:rPr>
              <a:t> Industrial (CDTI), Spain</a:t>
            </a:r>
          </a:p>
          <a:p>
            <a:r>
              <a:rPr lang="en-US" sz="900" dirty="0">
                <a:solidFill>
                  <a:schemeClr val="bg1"/>
                </a:solidFill>
              </a:rPr>
              <a:t>China Center for Resources Satellite Data and Applications (CRESDA)</a:t>
            </a:r>
          </a:p>
          <a:p>
            <a:r>
              <a:rPr lang="en-US" sz="900" dirty="0">
                <a:solidFill>
                  <a:schemeClr val="bg1"/>
                </a:solidFill>
              </a:rPr>
              <a:t>Chinese Academy of Space Technology (CAST)</a:t>
            </a:r>
          </a:p>
          <a:p>
            <a:r>
              <a:rPr lang="en-US" sz="900" dirty="0" err="1">
                <a:solidFill>
                  <a:schemeClr val="bg1"/>
                </a:solidFill>
              </a:rPr>
              <a:t>Comisión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Nacional</a:t>
            </a:r>
            <a:r>
              <a:rPr lang="en-US" sz="900" dirty="0">
                <a:solidFill>
                  <a:schemeClr val="bg1"/>
                </a:solidFill>
              </a:rPr>
              <a:t> de </a:t>
            </a:r>
            <a:r>
              <a:rPr lang="en-US" sz="900" dirty="0" err="1">
                <a:solidFill>
                  <a:schemeClr val="bg1"/>
                </a:solidFill>
              </a:rPr>
              <a:t>Actividades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Espaciales</a:t>
            </a:r>
            <a:r>
              <a:rPr lang="en-US" sz="900" dirty="0">
                <a:solidFill>
                  <a:schemeClr val="bg1"/>
                </a:solidFill>
              </a:rPr>
              <a:t> (CONAE), Argentina</a:t>
            </a:r>
          </a:p>
          <a:p>
            <a:r>
              <a:rPr lang="en-US" sz="900" dirty="0">
                <a:solidFill>
                  <a:schemeClr val="bg1"/>
                </a:solidFill>
              </a:rPr>
              <a:t>Commonwealth Scientific &amp; Industrial Research </a:t>
            </a:r>
            <a:r>
              <a:rPr lang="en-US" sz="900" dirty="0" err="1">
                <a:solidFill>
                  <a:schemeClr val="bg1"/>
                </a:solidFill>
              </a:rPr>
              <a:t>Organisation</a:t>
            </a:r>
            <a:r>
              <a:rPr lang="en-US" sz="900" dirty="0">
                <a:solidFill>
                  <a:schemeClr val="bg1"/>
                </a:solidFill>
              </a:rPr>
              <a:t> (CSIRO),  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Australia</a:t>
            </a:r>
          </a:p>
          <a:p>
            <a:r>
              <a:rPr lang="en-US" sz="900" dirty="0" err="1">
                <a:solidFill>
                  <a:schemeClr val="bg1"/>
                </a:solidFill>
              </a:rPr>
              <a:t>Deutsches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Zentrum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fürLuft</a:t>
            </a:r>
            <a:r>
              <a:rPr lang="en-US" sz="900" dirty="0">
                <a:solidFill>
                  <a:schemeClr val="bg1"/>
                </a:solidFill>
              </a:rPr>
              <a:t>-und </a:t>
            </a:r>
            <a:r>
              <a:rPr lang="en-US" sz="900" dirty="0" err="1">
                <a:solidFill>
                  <a:schemeClr val="bg1"/>
                </a:solidFill>
              </a:rPr>
              <a:t>Raumfahrt</a:t>
            </a:r>
            <a:r>
              <a:rPr lang="en-US" sz="900" dirty="0">
                <a:solidFill>
                  <a:schemeClr val="bg1"/>
                </a:solidFill>
              </a:rPr>
              <a:t> (DLR), Germany</a:t>
            </a:r>
          </a:p>
          <a:p>
            <a:r>
              <a:rPr lang="en-US" sz="900" dirty="0">
                <a:solidFill>
                  <a:schemeClr val="bg1"/>
                </a:solidFill>
              </a:rPr>
              <a:t>European Commission (EC)</a:t>
            </a:r>
          </a:p>
          <a:p>
            <a:r>
              <a:rPr lang="en-US" sz="900" dirty="0">
                <a:solidFill>
                  <a:schemeClr val="bg1"/>
                </a:solidFill>
              </a:rPr>
              <a:t>European </a:t>
            </a:r>
            <a:r>
              <a:rPr lang="en-US" sz="900" dirty="0" err="1">
                <a:solidFill>
                  <a:schemeClr val="bg1"/>
                </a:solidFill>
              </a:rPr>
              <a:t>Organisation</a:t>
            </a:r>
            <a:r>
              <a:rPr lang="en-US" sz="900" dirty="0">
                <a:solidFill>
                  <a:schemeClr val="bg1"/>
                </a:solidFill>
              </a:rPr>
              <a:t> for the Exploitation of Meteorological Satellites  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(EUMETSAT)</a:t>
            </a:r>
          </a:p>
          <a:p>
            <a:r>
              <a:rPr lang="en-US" sz="900" dirty="0">
                <a:solidFill>
                  <a:schemeClr val="bg1"/>
                </a:solidFill>
              </a:rPr>
              <a:t>European Space Agency (ESA)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Geo-Informatics and Space Technology Development Agency (GISTDA),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Thailand</a:t>
            </a:r>
          </a:p>
          <a:p>
            <a:r>
              <a:rPr lang="en-US" sz="900" dirty="0">
                <a:solidFill>
                  <a:schemeClr val="bg1"/>
                </a:solidFill>
              </a:rPr>
              <a:t>Indian Space Research </a:t>
            </a:r>
            <a:r>
              <a:rPr lang="en-US" sz="900" dirty="0" err="1">
                <a:solidFill>
                  <a:schemeClr val="bg1"/>
                </a:solidFill>
              </a:rPr>
              <a:t>Organisation</a:t>
            </a:r>
            <a:r>
              <a:rPr lang="en-US" sz="900" dirty="0">
                <a:solidFill>
                  <a:schemeClr val="bg1"/>
                </a:solidFill>
              </a:rPr>
              <a:t> (ISRO)</a:t>
            </a:r>
          </a:p>
          <a:p>
            <a:r>
              <a:rPr lang="en-US" sz="900" dirty="0" err="1">
                <a:solidFill>
                  <a:schemeClr val="bg1"/>
                </a:solidFill>
              </a:rPr>
              <a:t>Instituto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Nacional</a:t>
            </a:r>
            <a:r>
              <a:rPr lang="en-US" sz="900" dirty="0">
                <a:solidFill>
                  <a:schemeClr val="bg1"/>
                </a:solidFill>
              </a:rPr>
              <a:t> de </a:t>
            </a:r>
            <a:r>
              <a:rPr lang="en-US" sz="900" dirty="0" err="1">
                <a:solidFill>
                  <a:schemeClr val="bg1"/>
                </a:solidFill>
              </a:rPr>
              <a:t>Pesquisas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Espaciais</a:t>
            </a:r>
            <a:r>
              <a:rPr lang="en-US" sz="900" dirty="0">
                <a:solidFill>
                  <a:schemeClr val="bg1"/>
                </a:solidFill>
              </a:rPr>
              <a:t> (INPE), Brazil</a:t>
            </a:r>
          </a:p>
          <a:p>
            <a:r>
              <a:rPr lang="en-US" sz="900" dirty="0">
                <a:solidFill>
                  <a:schemeClr val="bg1"/>
                </a:solidFill>
              </a:rPr>
              <a:t>Japan Aerospace Exploration Agency/Ministry of Education, Culture, Sports,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Science, and Technology (JAXA/MEXT)</a:t>
            </a:r>
          </a:p>
          <a:p>
            <a:r>
              <a:rPr lang="en-US" sz="900" dirty="0">
                <a:solidFill>
                  <a:schemeClr val="bg1"/>
                </a:solidFill>
              </a:rPr>
              <a:t>Korea Aerospace Research Institute (KARI)</a:t>
            </a:r>
          </a:p>
          <a:p>
            <a:r>
              <a:rPr lang="en-US" sz="900" dirty="0">
                <a:solidFill>
                  <a:schemeClr val="bg1"/>
                </a:solidFill>
              </a:rPr>
              <a:t>Korea Meteorological Administration (KMA)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Aeronautics and Space Administration (NASA), USA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Oceanic and Atmospheric Administration (NOAA), USA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Remote Sensing Center of China (NRSCC)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Satellite Meteorological Center/Chinese Meteorological Administration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(NSMC/CMA)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Space Agency of Ukraine (NKAU)</a:t>
            </a:r>
          </a:p>
          <a:p>
            <a:r>
              <a:rPr lang="en-US" sz="900" dirty="0">
                <a:solidFill>
                  <a:schemeClr val="bg1"/>
                </a:solidFill>
              </a:rPr>
              <a:t>National Space Research Agency of Nigeria (NASRDA)</a:t>
            </a:r>
          </a:p>
          <a:p>
            <a:r>
              <a:rPr lang="en-US" sz="900" dirty="0">
                <a:solidFill>
                  <a:schemeClr val="bg1"/>
                </a:solidFill>
              </a:rPr>
              <a:t>Netherlands Space Office (NSO)</a:t>
            </a:r>
          </a:p>
          <a:p>
            <a:r>
              <a:rPr lang="en-US" sz="900" dirty="0">
                <a:solidFill>
                  <a:schemeClr val="bg1"/>
                </a:solidFill>
              </a:rPr>
              <a:t>Russian Federal Space Agency (ROSCOSMOS)</a:t>
            </a:r>
          </a:p>
          <a:p>
            <a:r>
              <a:rPr lang="en-US" sz="900" dirty="0">
                <a:solidFill>
                  <a:schemeClr val="bg1"/>
                </a:solidFill>
              </a:rPr>
              <a:t>Russian Federal Service for Hydrometeorology and Environmental Monitoring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(ROSHYDROMET)</a:t>
            </a:r>
          </a:p>
          <a:p>
            <a:r>
              <a:rPr lang="en-US" sz="900" dirty="0">
                <a:solidFill>
                  <a:schemeClr val="bg1"/>
                </a:solidFill>
              </a:rPr>
              <a:t>South African National Space Agency (SANSA)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Scientific and Technological Research Council of Turkey (TÜBITAK)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Kingdom Space Agency (UKSA)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States Geological Survey (USGS)</a:t>
            </a:r>
          </a:p>
          <a:p>
            <a:r>
              <a:rPr lang="en-US" sz="900" dirty="0">
                <a:solidFill>
                  <a:schemeClr val="bg1"/>
                </a:solidFill>
              </a:rPr>
              <a:t>Vietnam Academy of Science and Technology (VAST)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1193007"/>
            <a:ext cx="4114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ASSOCIATES - 28</a:t>
            </a:r>
          </a:p>
          <a:p>
            <a:r>
              <a:rPr lang="en-US" sz="900" dirty="0">
                <a:solidFill>
                  <a:schemeClr val="bg1"/>
                </a:solidFill>
              </a:rPr>
              <a:t>Australian Bureau of Meteorology (BOM)</a:t>
            </a:r>
          </a:p>
          <a:p>
            <a:r>
              <a:rPr lang="en-US" sz="900" dirty="0">
                <a:solidFill>
                  <a:schemeClr val="bg1"/>
                </a:solidFill>
              </a:rPr>
              <a:t>Belgian Federal Science Policy Office (BELSPO)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Canada Centre for Mapping &amp; Earth Observation (CCMEO)</a:t>
            </a:r>
          </a:p>
          <a:p>
            <a:r>
              <a:rPr lang="en-US" sz="900" dirty="0">
                <a:solidFill>
                  <a:schemeClr val="bg1"/>
                </a:solidFill>
              </a:rPr>
              <a:t>Crown Research Institute (CRI), New Zealand</a:t>
            </a:r>
          </a:p>
          <a:p>
            <a:r>
              <a:rPr lang="en-US" sz="900" dirty="0">
                <a:solidFill>
                  <a:schemeClr val="bg1"/>
                </a:solidFill>
              </a:rPr>
              <a:t>Earth Systems Science </a:t>
            </a:r>
            <a:r>
              <a:rPr lang="en-US" sz="900" dirty="0" err="1">
                <a:solidFill>
                  <a:schemeClr val="bg1"/>
                </a:solidFill>
              </a:rPr>
              <a:t>Organisation</a:t>
            </a:r>
            <a:r>
              <a:rPr lang="en-US" sz="900" dirty="0">
                <a:solidFill>
                  <a:schemeClr val="bg1"/>
                </a:solidFill>
              </a:rPr>
              <a:t> (ESSO), India</a:t>
            </a:r>
          </a:p>
          <a:p>
            <a:r>
              <a:rPr lang="en-US" sz="900" dirty="0">
                <a:solidFill>
                  <a:schemeClr val="bg1"/>
                </a:solidFill>
              </a:rPr>
              <a:t>South African Council for Scientific and Industrial Research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(CSIR)/Satellite Applications Centre (SAC)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Gabonese Agency for Space Studies and Observations (AGEOS)</a:t>
            </a:r>
            <a:endParaRPr lang="en-US" sz="900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Global Climate Observing System (GCOS)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Geoscience Australia (GA)</a:t>
            </a:r>
          </a:p>
          <a:p>
            <a:r>
              <a:rPr lang="en-US" sz="900" dirty="0">
                <a:solidFill>
                  <a:schemeClr val="bg1"/>
                </a:solidFill>
              </a:rPr>
              <a:t>Global Geodetic Observing System (GGOS)</a:t>
            </a:r>
          </a:p>
          <a:p>
            <a:r>
              <a:rPr lang="en-US" sz="900" dirty="0">
                <a:solidFill>
                  <a:schemeClr val="bg1"/>
                </a:solidFill>
              </a:rPr>
              <a:t>Global Ocean Observing System (GOOS)</a:t>
            </a:r>
          </a:p>
          <a:p>
            <a:r>
              <a:rPr lang="en-US" sz="900" dirty="0">
                <a:solidFill>
                  <a:schemeClr val="bg1"/>
                </a:solidFill>
              </a:rPr>
              <a:t>Global Terrestrial Observing System (GTOS)</a:t>
            </a:r>
          </a:p>
          <a:p>
            <a:r>
              <a:rPr lang="en-US" sz="900" dirty="0">
                <a:solidFill>
                  <a:schemeClr val="bg1"/>
                </a:solidFill>
              </a:rPr>
              <a:t>Intergovernmental Oceanographic Commission (IOC)</a:t>
            </a:r>
          </a:p>
          <a:p>
            <a:r>
              <a:rPr lang="en-US" sz="900" dirty="0">
                <a:solidFill>
                  <a:schemeClr val="bg1"/>
                </a:solidFill>
              </a:rPr>
              <a:t>International Council for Science (ICSU)</a:t>
            </a:r>
          </a:p>
          <a:p>
            <a:r>
              <a:rPr lang="en-US" sz="900" dirty="0">
                <a:solidFill>
                  <a:schemeClr val="bg1"/>
                </a:solidFill>
              </a:rPr>
              <a:t>International Geosphere-Biosphere </a:t>
            </a:r>
            <a:r>
              <a:rPr lang="en-US" sz="900" dirty="0" err="1">
                <a:solidFill>
                  <a:schemeClr val="bg1"/>
                </a:solidFill>
              </a:rPr>
              <a:t>Programme</a:t>
            </a:r>
            <a:r>
              <a:rPr lang="en-US" sz="900" dirty="0">
                <a:solidFill>
                  <a:schemeClr val="bg1"/>
                </a:solidFill>
              </a:rPr>
              <a:t> (IGBP)</a:t>
            </a:r>
          </a:p>
          <a:p>
            <a:r>
              <a:rPr lang="en-US" sz="900" dirty="0">
                <a:solidFill>
                  <a:schemeClr val="bg1"/>
                </a:solidFill>
              </a:rPr>
              <a:t>International Ocean </a:t>
            </a:r>
            <a:r>
              <a:rPr lang="en-US" sz="900" dirty="0" err="1">
                <a:solidFill>
                  <a:schemeClr val="bg1"/>
                </a:solidFill>
              </a:rPr>
              <a:t>Colour</a:t>
            </a:r>
            <a:r>
              <a:rPr lang="en-US" sz="900" dirty="0">
                <a:solidFill>
                  <a:schemeClr val="bg1"/>
                </a:solidFill>
              </a:rPr>
              <a:t> Coordinating Group (IOCCG)</a:t>
            </a:r>
          </a:p>
          <a:p>
            <a:r>
              <a:rPr lang="en-US" sz="900" dirty="0">
                <a:solidFill>
                  <a:schemeClr val="bg1"/>
                </a:solidFill>
              </a:rPr>
              <a:t>International Society of Photogrammetry and Remote Sensing 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(ISPRS)</a:t>
            </a:r>
          </a:p>
          <a:p>
            <a:r>
              <a:rPr lang="en-US" sz="900" dirty="0">
                <a:solidFill>
                  <a:schemeClr val="bg1"/>
                </a:solidFill>
              </a:rPr>
              <a:t>Malaysian National Space Agency (ANGKASA)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Mexican Space Agency (AEM)</a:t>
            </a:r>
          </a:p>
          <a:p>
            <a:r>
              <a:rPr lang="en-US" sz="900" dirty="0">
                <a:solidFill>
                  <a:schemeClr val="bg1"/>
                </a:solidFill>
              </a:rPr>
              <a:t>Norwegian Space Centre (NSC)</a:t>
            </a:r>
          </a:p>
          <a:p>
            <a:r>
              <a:rPr lang="en-US" sz="900" dirty="0">
                <a:solidFill>
                  <a:schemeClr val="bg1"/>
                </a:solidFill>
              </a:rPr>
              <a:t>Swedish National Space Board (SNSB)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Nations Economic and Social Commission for Asia and the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Pacific (ESCAP)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Nations Educational, Scientific and Cultural Organization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(UNESCO)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Nations Environment </a:t>
            </a:r>
            <a:r>
              <a:rPr lang="en-US" sz="900" dirty="0" err="1">
                <a:solidFill>
                  <a:schemeClr val="bg1"/>
                </a:solidFill>
              </a:rPr>
              <a:t>Programme</a:t>
            </a:r>
            <a:r>
              <a:rPr lang="en-US" sz="900" dirty="0">
                <a:solidFill>
                  <a:schemeClr val="bg1"/>
                </a:solidFill>
              </a:rPr>
              <a:t> (UNEP)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Nations Food and Agriculture Organization (FAO)</a:t>
            </a:r>
          </a:p>
          <a:p>
            <a:r>
              <a:rPr lang="en-US" sz="900" dirty="0">
                <a:solidFill>
                  <a:schemeClr val="bg1"/>
                </a:solidFill>
              </a:rPr>
              <a:t>United Nations Office for Outer Space Affairs (UNOOSA)</a:t>
            </a:r>
          </a:p>
          <a:p>
            <a:r>
              <a:rPr lang="en-US" sz="900" dirty="0">
                <a:solidFill>
                  <a:schemeClr val="bg1"/>
                </a:solidFill>
              </a:rPr>
              <a:t>World Climate Research </a:t>
            </a:r>
            <a:r>
              <a:rPr lang="en-US" sz="900" dirty="0" err="1">
                <a:solidFill>
                  <a:schemeClr val="bg1"/>
                </a:solidFill>
              </a:rPr>
              <a:t>Programme</a:t>
            </a:r>
            <a:r>
              <a:rPr lang="en-US" sz="900" dirty="0">
                <a:solidFill>
                  <a:schemeClr val="bg1"/>
                </a:solidFill>
              </a:rPr>
              <a:t> (WCRP)</a:t>
            </a:r>
          </a:p>
          <a:p>
            <a:r>
              <a:rPr lang="en-US" sz="900" dirty="0">
                <a:solidFill>
                  <a:schemeClr val="bg1"/>
                </a:solidFill>
              </a:rPr>
              <a:t>World Meteorological Organization (WMO)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Shape 14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55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9395</TotalTime>
  <Words>667</Words>
  <Application>Microsoft Office PowerPoint</Application>
  <PresentationFormat>On-screen Show (4:3)</PresentationFormat>
  <Paragraphs>268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Future CEOS Chairs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267</cp:revision>
  <dcterms:modified xsi:type="dcterms:W3CDTF">2017-10-18T16:50:08Z</dcterms:modified>
</cp:coreProperties>
</file>